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5"/>
  </p:notesMasterIdLst>
  <p:sldIdLst>
    <p:sldId id="279" r:id="rId5"/>
    <p:sldId id="280" r:id="rId6"/>
    <p:sldId id="282" r:id="rId7"/>
    <p:sldId id="281" r:id="rId8"/>
    <p:sldId id="283" r:id="rId9"/>
    <p:sldId id="284" r:id="rId10"/>
    <p:sldId id="267" r:id="rId11"/>
    <p:sldId id="286" r:id="rId12"/>
    <p:sldId id="285" r:id="rId13"/>
    <p:sldId id="287" r:id="rId14"/>
    <p:sldId id="290" r:id="rId15"/>
    <p:sldId id="288" r:id="rId16"/>
    <p:sldId id="291" r:id="rId17"/>
    <p:sldId id="289" r:id="rId18"/>
    <p:sldId id="292" r:id="rId19"/>
    <p:sldId id="271" r:id="rId20"/>
    <p:sldId id="295" r:id="rId21"/>
    <p:sldId id="293" r:id="rId22"/>
    <p:sldId id="294" r:id="rId23"/>
    <p:sldId id="270" r:id="rId24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D94"/>
    <a:srgbClr val="000000"/>
    <a:srgbClr val="CCFFCC"/>
    <a:srgbClr val="E73A1C"/>
    <a:srgbClr val="393F41"/>
    <a:srgbClr val="2B2F32"/>
    <a:srgbClr val="324444"/>
    <a:srgbClr val="1A1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9" autoAdjust="0"/>
    <p:restoredTop sz="94646"/>
  </p:normalViewPr>
  <p:slideViewPr>
    <p:cSldViewPr snapToGrid="0" snapToObjects="1">
      <p:cViewPr>
        <p:scale>
          <a:sx n="70" d="100"/>
          <a:sy n="70" d="100"/>
        </p:scale>
        <p:origin x="-58" y="682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0D642-71CB-4587-873E-A2D42CDB2F6F}" type="datetimeFigureOut">
              <a:rPr lang="zh-TW" altLang="en-US" smtClean="0"/>
              <a:t>2018/6/21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C490E-8F65-4B93-8F3A-CE03AEE2CC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15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3063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746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449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879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676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0194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59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4556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492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911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52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48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169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60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81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</a:t>
            </a:r>
            <a:r>
              <a:rPr lang="zh-CN" altLang="en-US" sz="1333">
                <a:solidFill>
                  <a:prstClr val="white"/>
                </a:solidFill>
              </a:rPr>
              <a:t>请</a:t>
            </a:r>
            <a:r>
              <a:rPr lang="zh-CN" altLang="en-US" sz="1333" smtClean="0">
                <a:solidFill>
                  <a:prstClr val="white"/>
                </a:solidFill>
              </a:rPr>
              <a:t>联系 </a:t>
            </a:r>
            <a:r>
              <a:rPr lang="zh-CN" altLang="en-US" sz="1333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54806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8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A1E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2CB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32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2B2F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393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775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3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71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7" r:id="rId8"/>
    <p:sldLayoutId id="2147493466" r:id="rId9"/>
    <p:sldLayoutId id="2147493469" r:id="rId10"/>
    <p:sldLayoutId id="2147493470" r:id="rId11"/>
    <p:sldLayoutId id="2147493471" r:id="rId1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8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794" y="2774179"/>
            <a:ext cx="6096000" cy="748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zh-TW" altLang="en-US" sz="4267" dirty="0" smtClean="0">
                <a:solidFill>
                  <a:srgbClr val="2CBD94"/>
                </a:solidFill>
              </a:rPr>
              <a:t>憂鬱傾向</a:t>
            </a:r>
            <a:r>
              <a:rPr kumimoji="1" lang="zh-TW" altLang="en-US" sz="4267" dirty="0">
                <a:solidFill>
                  <a:srgbClr val="FFFFFF"/>
                </a:solidFill>
              </a:rPr>
              <a:t> </a:t>
            </a:r>
            <a:r>
              <a:rPr kumimoji="1" lang="zh-TW" altLang="en-US" sz="4267" dirty="0" smtClean="0">
                <a:solidFill>
                  <a:srgbClr val="FFFFFF"/>
                </a:solidFill>
              </a:rPr>
              <a:t>與 </a:t>
            </a:r>
            <a:r>
              <a:rPr kumimoji="1" lang="zh-TW" altLang="en-US" sz="4267" dirty="0" smtClean="0">
                <a:solidFill>
                  <a:srgbClr val="2CBD94"/>
                </a:solidFill>
              </a:rPr>
              <a:t>字詞分析</a:t>
            </a:r>
            <a:endParaRPr kumimoji="1" lang="en-US" altLang="zh-CN" sz="4267" dirty="0">
              <a:solidFill>
                <a:srgbClr val="2CBD9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2770" y="3531261"/>
            <a:ext cx="101480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rgbClr val="FFFFFF"/>
                </a:solidFill>
              </a:rPr>
              <a:t>以自殺與非自殺死亡的亞洲作家為例</a:t>
            </a:r>
            <a:endParaRPr kumimoji="1" lang="en-US" altLang="zh-CN" sz="3200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1701" y="5120271"/>
            <a:ext cx="35702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kumimoji="1" lang="en-US" altLang="zh-TW" dirty="0">
              <a:solidFill>
                <a:srgbClr val="FFFFFF"/>
              </a:solidFill>
            </a:endParaRPr>
          </a:p>
          <a:p>
            <a:pPr algn="ctr"/>
            <a:r>
              <a:rPr kumimoji="1" lang="zh-TW" altLang="en-US" dirty="0" smtClean="0">
                <a:solidFill>
                  <a:srgbClr val="FFFFFF"/>
                </a:solidFill>
              </a:rPr>
              <a:t>梁振寧、林育萱、薛雅玫</a:t>
            </a:r>
            <a:endParaRPr kumimoji="1" lang="en-US" altLang="zh-TW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3869698" y="3501008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32" name="任意形状 40"/>
          <p:cNvSpPr/>
          <p:nvPr/>
        </p:nvSpPr>
        <p:spPr>
          <a:xfrm>
            <a:off x="3483128" y="4063728"/>
            <a:ext cx="2604580" cy="1815145"/>
          </a:xfrm>
          <a:custGeom>
            <a:avLst/>
            <a:gdLst>
              <a:gd name="connsiteX0" fmla="*/ 0 w 1953435"/>
              <a:gd name="connsiteY0" fmla="*/ 1361359 h 1361359"/>
              <a:gd name="connsiteX1" fmla="*/ 1953435 w 1953435"/>
              <a:gd name="connsiteY1" fmla="*/ 1361359 h 1361359"/>
              <a:gd name="connsiteX2" fmla="*/ 1953435 w 1953435"/>
              <a:gd name="connsiteY2" fmla="*/ 145918 h 1361359"/>
              <a:gd name="connsiteX3" fmla="*/ 472409 w 1953435"/>
              <a:gd name="connsiteY3" fmla="*/ 145918 h 1361359"/>
              <a:gd name="connsiteX4" fmla="*/ 376106 w 1953435"/>
              <a:gd name="connsiteY4" fmla="*/ 0 h 1361359"/>
              <a:gd name="connsiteX5" fmla="*/ 279802 w 1953435"/>
              <a:gd name="connsiteY5" fmla="*/ 145918 h 1361359"/>
              <a:gd name="connsiteX6" fmla="*/ 0 w 1953435"/>
              <a:gd name="connsiteY6" fmla="*/ 145918 h 136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3435" h="1361359">
                <a:moveTo>
                  <a:pt x="0" y="1361359"/>
                </a:moveTo>
                <a:lnTo>
                  <a:pt x="1953435" y="1361359"/>
                </a:lnTo>
                <a:lnTo>
                  <a:pt x="1953435" y="145918"/>
                </a:lnTo>
                <a:lnTo>
                  <a:pt x="472409" y="145918"/>
                </a:lnTo>
                <a:lnTo>
                  <a:pt x="376106" y="0"/>
                </a:lnTo>
                <a:lnTo>
                  <a:pt x="279802" y="145918"/>
                </a:lnTo>
                <a:lnTo>
                  <a:pt x="0" y="145918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cxnSp>
        <p:nvCxnSpPr>
          <p:cNvPr id="35" name="直线连接符 74"/>
          <p:cNvCxnSpPr>
            <a:stCxn id="31" idx="4"/>
            <a:endCxn id="32" idx="4"/>
          </p:cNvCxnSpPr>
          <p:nvPr/>
        </p:nvCxnSpPr>
        <p:spPr>
          <a:xfrm>
            <a:off x="3980535" y="3714206"/>
            <a:ext cx="4068" cy="349521"/>
          </a:xfrm>
          <a:prstGeom prst="line">
            <a:avLst/>
          </a:prstGeom>
          <a:solidFill>
            <a:srgbClr val="92D050"/>
          </a:solidFill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 5"/>
          <p:cNvGrpSpPr/>
          <p:nvPr/>
        </p:nvGrpSpPr>
        <p:grpSpPr>
          <a:xfrm>
            <a:off x="6100051" y="1467497"/>
            <a:ext cx="2095445" cy="2246709"/>
            <a:chOff x="6100051" y="1467497"/>
            <a:chExt cx="2095445" cy="2246709"/>
          </a:xfrm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00051" y="1467497"/>
              <a:ext cx="2095445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点击</a:t>
              </a:r>
              <a:r>
                <a:rPr lang="zh-CN" altLang="en-US" sz="1867" b="1" dirty="0" smtClean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此处添加</a:t>
              </a:r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标题</a:t>
              </a:r>
            </a:p>
          </p:txBody>
        </p: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627030" y="4794599"/>
            <a:ext cx="2142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文本編碼問題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詞類缺理論基礎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endParaRPr lang="en-US" altLang="zh-TW" sz="18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12" y="968001"/>
            <a:ext cx="3830024" cy="2157320"/>
          </a:xfrm>
          <a:prstGeom prst="rect">
            <a:avLst/>
          </a:prstGeom>
        </p:spPr>
      </p:pic>
      <p:sp>
        <p:nvSpPr>
          <p:cNvPr id="56" name="文字方塊 55"/>
          <p:cNvSpPr txBox="1"/>
          <p:nvPr/>
        </p:nvSpPr>
        <p:spPr>
          <a:xfrm>
            <a:off x="4091371" y="2348912"/>
            <a:ext cx="248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I’m trying...!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50" grpId="0"/>
      <p:bldP spid="55" grpId="0"/>
      <p:bldP spid="5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88" cy="762609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4" y="805050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3456549" y="3223505"/>
            <a:ext cx="7040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避免詞量不足→文本斷詞再建詞庫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39485" y="2691535"/>
            <a:ext cx="2618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人稱代名詞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你、我、他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87339" y="1720638"/>
            <a:ext cx="2618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正向情緒詞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463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835392" y="2700285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>
                <a:solidFill>
                  <a:schemeClr val="bg1"/>
                </a:solidFill>
              </a:rPr>
              <a:t>負</a:t>
            </a:r>
            <a:r>
              <a:rPr lang="zh-TW" altLang="en-US" sz="2800" dirty="0" smtClean="0">
                <a:solidFill>
                  <a:schemeClr val="bg1"/>
                </a:solidFill>
              </a:rPr>
              <a:t>向情緒詞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544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787305" y="4863128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82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142663" y="4863128"/>
            <a:ext cx="2618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社會支持詞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     共</a:t>
            </a:r>
            <a:r>
              <a:rPr lang="en-US" altLang="zh-TW" sz="2800" dirty="0" smtClean="0">
                <a:solidFill>
                  <a:schemeClr val="bg1"/>
                </a:solidFill>
              </a:rPr>
              <a:t>116</a:t>
            </a:r>
            <a:r>
              <a:rPr lang="zh-TW" altLang="en-US" sz="2800" dirty="0" smtClean="0">
                <a:solidFill>
                  <a:schemeClr val="bg1"/>
                </a:solidFill>
              </a:rPr>
              <a:t>個詞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4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6429454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grpSp>
        <p:nvGrpSpPr>
          <p:cNvPr id="36" name="组 5"/>
          <p:cNvGrpSpPr/>
          <p:nvPr/>
        </p:nvGrpSpPr>
        <p:grpSpPr>
          <a:xfrm>
            <a:off x="6033171" y="1335286"/>
            <a:ext cx="2604580" cy="2378920"/>
            <a:chOff x="6033171" y="1335286"/>
            <a:chExt cx="2604580" cy="2378920"/>
          </a:xfrm>
          <a:solidFill>
            <a:schemeClr val="tx2">
              <a:lumMod val="50000"/>
            </a:schemeClr>
          </a:solidFill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0" name="任意形状 39"/>
            <p:cNvSpPr/>
            <p:nvPr/>
          </p:nvSpPr>
          <p:spPr>
            <a:xfrm flipV="1">
              <a:off x="6033171" y="1335286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39" name="直线连接符 75"/>
            <p:cNvCxnSpPr>
              <a:stCxn id="40" idx="4"/>
              <a:endCxn id="37" idx="0"/>
            </p:cNvCxnSpPr>
            <p:nvPr/>
          </p:nvCxnSpPr>
          <p:spPr>
            <a:xfrm>
              <a:off x="6534645" y="3150431"/>
              <a:ext cx="5645" cy="342101"/>
            </a:xfrm>
            <a:prstGeom prst="line">
              <a:avLst/>
            </a:prstGeom>
            <a:grpFill/>
            <a:ln w="19050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56319" y="3132985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計算詞頻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346001" y="1713329"/>
            <a:ext cx="2142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文本內容雜亂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段落長度切分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讀取時間長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6" y="3750461"/>
            <a:ext cx="3311211" cy="3086048"/>
          </a:xfrm>
          <a:prstGeom prst="rect">
            <a:avLst/>
          </a:prstGeom>
        </p:spPr>
      </p:pic>
      <p:sp>
        <p:nvSpPr>
          <p:cNvPr id="56" name="文字方塊 55"/>
          <p:cNvSpPr txBox="1"/>
          <p:nvPr/>
        </p:nvSpPr>
        <p:spPr>
          <a:xfrm rot="1303695">
            <a:off x="3062953" y="5610322"/>
            <a:ext cx="3390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Almost there….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70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5" grpId="0"/>
      <p:bldP spid="5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757743"/>
            <a:ext cx="12192794" cy="68510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4" y="805050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553186" y="3095489"/>
            <a:ext cx="7040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讀取時間太</a:t>
            </a:r>
            <a:r>
              <a:rPr lang="zh-TW" altLang="en-US" sz="2800" dirty="0">
                <a:solidFill>
                  <a:schemeClr val="bg1"/>
                </a:solidFill>
              </a:rPr>
              <a:t>長</a:t>
            </a:r>
            <a:r>
              <a:rPr lang="zh-TW" altLang="en-US" sz="2800" dirty="0" smtClean="0">
                <a:solidFill>
                  <a:schemeClr val="bg1"/>
                </a:solidFill>
              </a:rPr>
              <a:t>→更改讀取方式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TW" sz="2800" dirty="0" smtClean="0">
                <a:solidFill>
                  <a:schemeClr val="bg1"/>
                </a:solidFill>
              </a:rPr>
              <a:t>code</a:t>
            </a:r>
          </a:p>
          <a:p>
            <a:pPr marL="457200" indent="-457200">
              <a:buFont typeface="Wingdings" panose="05000000000000000000" pitchFamily="2" charset="2"/>
              <a:buChar char="p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34"/>
          <a:stretch/>
        </p:blipFill>
        <p:spPr>
          <a:xfrm>
            <a:off x="450969" y="1116275"/>
            <a:ext cx="6896171" cy="39341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04"/>
          <a:stretch/>
        </p:blipFill>
        <p:spPr>
          <a:xfrm>
            <a:off x="4938943" y="3430167"/>
            <a:ext cx="6896171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30"/>
          <p:cNvSpPr/>
          <p:nvPr/>
        </p:nvSpPr>
        <p:spPr>
          <a:xfrm>
            <a:off x="9038095" y="3504999"/>
            <a:ext cx="244867" cy="229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2408275" cy="2246709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85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37" name="椭圆 31"/>
          <p:cNvSpPr/>
          <p:nvPr/>
        </p:nvSpPr>
        <p:spPr>
          <a:xfrm>
            <a:off x="6429454" y="3492533"/>
            <a:ext cx="221673" cy="221673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grpSp>
        <p:nvGrpSpPr>
          <p:cNvPr id="43" name="组 9"/>
          <p:cNvGrpSpPr/>
          <p:nvPr/>
        </p:nvGrpSpPr>
        <p:grpSpPr>
          <a:xfrm>
            <a:off x="8603883" y="3492532"/>
            <a:ext cx="2913862" cy="2658885"/>
            <a:chOff x="8603883" y="3492533"/>
            <a:chExt cx="2604580" cy="2433114"/>
          </a:xfrm>
          <a:solidFill>
            <a:srgbClr val="2CBD94"/>
          </a:solidFill>
        </p:grpSpPr>
        <p:sp>
          <p:nvSpPr>
            <p:cNvPr id="44" name="椭圆 32"/>
            <p:cNvSpPr/>
            <p:nvPr/>
          </p:nvSpPr>
          <p:spPr>
            <a:xfrm>
              <a:off x="8989210" y="3492533"/>
              <a:ext cx="221673" cy="2216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5" name="任意形状 44"/>
            <p:cNvSpPr/>
            <p:nvPr/>
          </p:nvSpPr>
          <p:spPr>
            <a:xfrm>
              <a:off x="8603883" y="4110502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48" name="直线连接符 76"/>
            <p:cNvCxnSpPr>
              <a:stCxn id="45" idx="4"/>
              <a:endCxn id="44" idx="4"/>
            </p:cNvCxnSpPr>
            <p:nvPr/>
          </p:nvCxnSpPr>
          <p:spPr>
            <a:xfrm flipH="1" flipV="1">
              <a:off x="9100047" y="3714205"/>
              <a:ext cx="5311" cy="396296"/>
            </a:xfrm>
            <a:prstGeom prst="line">
              <a:avLst/>
            </a:prstGeom>
            <a:grpFill/>
            <a:ln w="190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581" y="3137581"/>
            <a:ext cx="901209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56319" y="3132985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計算詞頻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265399" y="3162992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統計檢定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72" y="3916274"/>
            <a:ext cx="4516348" cy="2705165"/>
          </a:xfrm>
          <a:prstGeom prst="rect">
            <a:avLst/>
          </a:prstGeom>
        </p:spPr>
      </p:pic>
      <p:sp>
        <p:nvSpPr>
          <p:cNvPr id="55" name="文字方塊 54"/>
          <p:cNvSpPr txBox="1"/>
          <p:nvPr/>
        </p:nvSpPr>
        <p:spPr>
          <a:xfrm>
            <a:off x="2114944" y="5726899"/>
            <a:ext cx="1478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Finally.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8691961" y="4975698"/>
            <a:ext cx="3013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獨立樣本比率差異檢定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與預期結果不</a:t>
            </a:r>
            <a:r>
              <a:rPr lang="zh-TW" altLang="en-US" sz="1800" dirty="0">
                <a:solidFill>
                  <a:schemeClr val="bg1"/>
                </a:solidFill>
              </a:rPr>
              <a:t>符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94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861374"/>
            <a:ext cx="12194099" cy="77954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066544" y="2317039"/>
            <a:ext cx="8410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rgbClr val="2CBD94"/>
                </a:solidFill>
              </a:rPr>
              <a:t>與假</a:t>
            </a:r>
            <a:r>
              <a:rPr lang="zh-TW" altLang="en-US" sz="2800" dirty="0">
                <a:solidFill>
                  <a:srgbClr val="2CBD94"/>
                </a:solidFill>
              </a:rPr>
              <a:t>設</a:t>
            </a:r>
            <a:r>
              <a:rPr lang="zh-TW" altLang="en-US" sz="2800" dirty="0" smtClean="0">
                <a:solidFill>
                  <a:srgbClr val="2CBD94"/>
                </a:solidFill>
              </a:rPr>
              <a:t>相符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「我」字頻自殺作家較多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「你、我、他」自殺作家的文本中出現頻率差異較大</a:t>
            </a:r>
            <a:endParaRPr lang="zh-TW" altLang="en-US" sz="2800" dirty="0">
              <a:solidFill>
                <a:srgbClr val="2CBD94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066544" y="3969499"/>
            <a:ext cx="8153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rgbClr val="2CBD94"/>
                </a:solidFill>
              </a:rPr>
              <a:t>與假</a:t>
            </a:r>
            <a:r>
              <a:rPr lang="zh-TW" altLang="en-US" sz="2800" dirty="0">
                <a:solidFill>
                  <a:srgbClr val="2CBD94"/>
                </a:solidFill>
              </a:rPr>
              <a:t>設</a:t>
            </a:r>
            <a:r>
              <a:rPr lang="zh-TW" altLang="en-US" sz="2800" dirty="0" smtClean="0">
                <a:solidFill>
                  <a:srgbClr val="2CBD94"/>
                </a:solidFill>
              </a:rPr>
              <a:t>不符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正負向情緒詞皆自殺作家較多（限定人稱亦如此）</a:t>
            </a:r>
            <a:endParaRPr lang="en-US" altLang="zh-TW" sz="2800" dirty="0" smtClean="0">
              <a:solidFill>
                <a:srgbClr val="2CBD94"/>
              </a:solidFill>
            </a:endParaRPr>
          </a:p>
          <a:p>
            <a:r>
              <a:rPr lang="zh-TW" altLang="en-US" sz="2800" dirty="0" smtClean="0">
                <a:solidFill>
                  <a:srgbClr val="2CBD94"/>
                </a:solidFill>
              </a:rPr>
              <a:t>認知歷程詞自殺作家較多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" t="1" r="4681" b="5970"/>
          <a:stretch/>
        </p:blipFill>
        <p:spPr>
          <a:xfrm>
            <a:off x="465322" y="1765352"/>
            <a:ext cx="7890410" cy="44082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340637" y="3485020"/>
            <a:ext cx="37582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000000"/>
                </a:solidFill>
              </a:rPr>
              <a:t>與預期結果</a:t>
            </a:r>
            <a:r>
              <a:rPr lang="zh-TW" altLang="en-US" sz="2800" b="1" dirty="0" smtClean="0">
                <a:solidFill>
                  <a:srgbClr val="000000"/>
                </a:solidFill>
              </a:rPr>
              <a:t>不符</a:t>
            </a:r>
            <a:endParaRPr lang="en-US" altLang="zh-TW" sz="2800" b="1" dirty="0" smtClean="0">
              <a:solidFill>
                <a:srgbClr val="000000"/>
              </a:solidFill>
            </a:endParaRPr>
          </a:p>
          <a:p>
            <a:r>
              <a:rPr lang="zh-TW" altLang="en-US" sz="2800" b="1" dirty="0" smtClean="0">
                <a:solidFill>
                  <a:srgbClr val="000000"/>
                </a:solidFill>
              </a:rPr>
              <a:t>檢定</a:t>
            </a:r>
            <a:r>
              <a:rPr lang="en-US" altLang="zh-TW" sz="2800" b="1" dirty="0" smtClean="0">
                <a:solidFill>
                  <a:srgbClr val="000000"/>
                </a:solidFill>
              </a:rPr>
              <a:t>p-value</a:t>
            </a:r>
            <a:r>
              <a:rPr lang="zh-TW" altLang="en-US" sz="2800" b="1" dirty="0" smtClean="0">
                <a:solidFill>
                  <a:srgbClr val="000000"/>
                </a:solidFill>
              </a:rPr>
              <a:t>皆</a:t>
            </a:r>
            <a:r>
              <a:rPr lang="en-US" altLang="zh-TW" sz="2800" b="1" dirty="0" smtClean="0">
                <a:solidFill>
                  <a:srgbClr val="000000"/>
                </a:solidFill>
              </a:rPr>
              <a:t>&lt;.001</a:t>
            </a:r>
            <a:endParaRPr lang="en-US" altLang="zh-TW" sz="2800" b="1" dirty="0">
              <a:solidFill>
                <a:srgbClr val="000000"/>
              </a:solidFill>
            </a:endParaRPr>
          </a:p>
          <a:p>
            <a:endParaRPr lang="zh-TW" altLang="en-US" sz="2800" b="1" dirty="0">
              <a:solidFill>
                <a:srgbClr val="00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265458" y="6173645"/>
            <a:ext cx="579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縱軸為小數點取</a:t>
            </a:r>
            <a:r>
              <a:rPr lang="en-US" altLang="zh-TW" dirty="0" smtClean="0"/>
              <a:t>log</a:t>
            </a:r>
            <a:r>
              <a:rPr lang="zh-TW" altLang="en-US" dirty="0" smtClean="0"/>
              <a:t>後加上絕對值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5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240918" y="2369921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3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47439" y="442811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結</a:t>
            </a:r>
            <a:r>
              <a:rPr kumimoji="1" lang="zh-TW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果討論、未來改進方向</a:t>
            </a:r>
            <a:endParaRPr kumimoji="1" lang="zh-CN" altLang="en-US" sz="32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6207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-128955"/>
            <a:ext cx="12192000" cy="812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374227" y="2181947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與假</a:t>
            </a:r>
            <a:r>
              <a:rPr lang="zh-TW" altLang="en-US" sz="2800" dirty="0">
                <a:solidFill>
                  <a:schemeClr val="bg1"/>
                </a:solidFill>
              </a:rPr>
              <a:t>設</a:t>
            </a:r>
            <a:r>
              <a:rPr lang="zh-TW" altLang="en-US" sz="2800" dirty="0" smtClean="0">
                <a:solidFill>
                  <a:schemeClr val="bg1"/>
                </a:solidFill>
              </a:rPr>
              <a:t>相符的綜合可能原因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374227" y="2460408"/>
            <a:ext cx="8531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文本數量不夠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詞典不夠周全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從文本的內容建詞庫，而兩類文本字數又差異大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文本作家來自不同國家、時期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詞典建立缺乏理論基礎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394080" y="3429135"/>
            <a:ext cx="8531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人稱代名詞詞典建立較簡單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395418" y="1651417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與假</a:t>
            </a:r>
            <a:r>
              <a:rPr lang="zh-TW" altLang="en-US" sz="2800" dirty="0">
                <a:solidFill>
                  <a:schemeClr val="bg1"/>
                </a:solidFill>
              </a:rPr>
              <a:t>設</a:t>
            </a:r>
            <a:r>
              <a:rPr lang="zh-TW" altLang="en-US" sz="2800" dirty="0" smtClean="0">
                <a:solidFill>
                  <a:schemeClr val="bg1"/>
                </a:solidFill>
              </a:rPr>
              <a:t>不符的綜合可能原因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7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1"/>
      <p:bldP spid="18" grpId="0"/>
      <p:bldP spid="2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-1270188"/>
            <a:ext cx="12193358" cy="81281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61561" y="2036201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chemeClr val="bg1"/>
                </a:solidFill>
              </a:rPr>
              <a:t>正負向情緒詞皆自殺作家較多（限定人稱亦如此）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161561" y="3175644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理論方面：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有憂鬱傾向者可能情緒比較容易起伏，需近一步釐清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161561" y="4616517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方法方面：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有些作家用詞較感性，各文本差異較大，須個別檢驗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61561" y="2036201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entury Gothic" panose="020B0502020202020204" pitchFamily="34" charset="0"/>
              <a:buChar char="Χ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認知歷程詞自殺作家較多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161561" y="3175643"/>
            <a:ext cx="853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理論方面：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認知歷程詞實際定義不清，需更好的理論基礎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3" grpId="2"/>
      <p:bldP spid="15" grpId="1"/>
      <p:bldP spid="15" grpId="2"/>
      <p:bldP spid="16" grpId="1"/>
      <p:bldP spid="16" grpId="2"/>
      <p:bldP spid="17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794" cy="81285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9164885" y="815346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結果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討</a:t>
            </a:r>
            <a:r>
              <a:rPr kumimoji="1" lang="zh-TW" altLang="en-US" sz="1800" dirty="0">
                <a:solidFill>
                  <a:schemeClr val="bg1"/>
                </a:solidFill>
              </a:rPr>
              <a:t>論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861374"/>
            <a:ext cx="12192794" cy="6027106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4410098" y="2175986"/>
            <a:ext cx="853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未來改進方向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035373" y="3325078"/>
            <a:ext cx="8531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詞類的理論基礎加強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平衡兩邊文本字詞量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跨文化的用法注意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TW" sz="2800" dirty="0" smtClean="0">
              <a:solidFill>
                <a:schemeClr val="bg1"/>
              </a:solidFill>
            </a:endParaRPr>
          </a:p>
          <a:p>
            <a:endParaRPr lang="en-US" altLang="zh-TW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8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358589"/>
            <a:ext cx="12192000" cy="68490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662628" y="1402540"/>
            <a:ext cx="4288735" cy="3782849"/>
          </a:xfrm>
          <a:prstGeom prst="rect">
            <a:avLst/>
          </a:prstGeom>
          <a:solidFill>
            <a:srgbClr val="2CBD9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7" name="文本框 18"/>
          <p:cNvSpPr txBox="1"/>
          <p:nvPr/>
        </p:nvSpPr>
        <p:spPr>
          <a:xfrm>
            <a:off x="1000060" y="1567155"/>
            <a:ext cx="1790875" cy="663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3200" dirty="0" smtClean="0">
                <a:solidFill>
                  <a:schemeClr val="bg1"/>
                </a:solidFill>
              </a:rPr>
              <a:t>OUTLINE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19"/>
          <p:cNvSpPr txBox="1"/>
          <p:nvPr/>
        </p:nvSpPr>
        <p:spPr>
          <a:xfrm>
            <a:off x="1000060" y="2748541"/>
            <a:ext cx="22637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1.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理論探討與發想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文本框 20"/>
          <p:cNvSpPr txBox="1"/>
          <p:nvPr/>
        </p:nvSpPr>
        <p:spPr>
          <a:xfrm>
            <a:off x="1000060" y="3178353"/>
            <a:ext cx="1494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2. 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實際執行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文本框 21"/>
          <p:cNvSpPr txBox="1"/>
          <p:nvPr/>
        </p:nvSpPr>
        <p:spPr>
          <a:xfrm>
            <a:off x="1000059" y="3608165"/>
            <a:ext cx="27767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 smtClean="0">
                <a:solidFill>
                  <a:schemeClr val="bg1"/>
                </a:solidFill>
              </a:rPr>
              <a:t>3.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 結果討論與未來改進</a:t>
            </a:r>
            <a:endParaRPr kumimoji="1"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4951363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4" name="文本框 15"/>
          <p:cNvSpPr txBox="1"/>
          <p:nvPr/>
        </p:nvSpPr>
        <p:spPr>
          <a:xfrm>
            <a:off x="4837362" y="41776"/>
            <a:ext cx="1088761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/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大</a:t>
            </a:r>
            <a:r>
              <a:rPr kumimoji="1" lang="zh-TW" altLang="en-US" sz="1800" dirty="0">
                <a:solidFill>
                  <a:schemeClr val="bg1"/>
                </a:solidFill>
              </a:rPr>
              <a:t>綱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6528346" y="45242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理論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發</a:t>
            </a:r>
            <a:r>
              <a:rPr kumimoji="1" lang="zh-TW" altLang="en-US" sz="1800" dirty="0">
                <a:solidFill>
                  <a:srgbClr val="A6A6A6"/>
                </a:solidFill>
              </a:rPr>
              <a:t>想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9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0"/>
            <a:ext cx="12192000" cy="6858000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794" y="2774179"/>
            <a:ext cx="6096000" cy="140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zh-CN" sz="4267" dirty="0">
                <a:solidFill>
                  <a:srgbClr val="2CBD94"/>
                </a:solidFill>
              </a:rPr>
              <a:t>THANK </a:t>
            </a:r>
            <a:r>
              <a:rPr kumimoji="1" lang="en-US" altLang="zh-CN" sz="4267" dirty="0">
                <a:solidFill>
                  <a:srgbClr val="FFFFFF"/>
                </a:solidFill>
              </a:rPr>
              <a:t>YOU</a:t>
            </a:r>
          </a:p>
          <a:p>
            <a:pPr algn="ctr"/>
            <a:r>
              <a:rPr kumimoji="1" lang="en-US" altLang="zh-CN" sz="4267" dirty="0">
                <a:solidFill>
                  <a:srgbClr val="FFFFFF"/>
                </a:solidFill>
              </a:rPr>
              <a:t>FOR</a:t>
            </a:r>
            <a:r>
              <a:rPr kumimoji="1" lang="zh-CN" altLang="en-US" sz="4267" dirty="0">
                <a:solidFill>
                  <a:srgbClr val="FFFFFF"/>
                </a:solidFill>
              </a:rPr>
              <a:t> </a:t>
            </a:r>
            <a:r>
              <a:rPr kumimoji="1" lang="en-US" altLang="zh-TW" sz="4267" dirty="0" smtClean="0">
                <a:solidFill>
                  <a:srgbClr val="FFFFFF"/>
                </a:solidFill>
              </a:rPr>
              <a:t>LISTEN</a:t>
            </a:r>
            <a:r>
              <a:rPr kumimoji="1" lang="en-US" altLang="zh-CN" sz="4267" dirty="0" smtClean="0">
                <a:solidFill>
                  <a:srgbClr val="FFFFFF"/>
                </a:solidFill>
              </a:rPr>
              <a:t>ING</a:t>
            </a:r>
            <a:endParaRPr kumimoji="1" lang="en-US" altLang="zh-CN" sz="4267" dirty="0">
              <a:solidFill>
                <a:srgbClr val="FFFFFF"/>
              </a:solidFill>
            </a:endParaRPr>
          </a:p>
        </p:txBody>
      </p:sp>
      <p:cxnSp>
        <p:nvCxnSpPr>
          <p:cNvPr id="6" name="直线连接符 5"/>
          <p:cNvCxnSpPr/>
          <p:nvPr/>
        </p:nvCxnSpPr>
        <p:spPr>
          <a:xfrm flipH="1">
            <a:off x="1344187" y="3205065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/>
        </p:nvCxnSpPr>
        <p:spPr>
          <a:xfrm flipH="1">
            <a:off x="9271903" y="3212323"/>
            <a:ext cx="1525312" cy="0"/>
          </a:xfrm>
          <a:prstGeom prst="line">
            <a:avLst/>
          </a:prstGeom>
          <a:ln w="635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9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919" y="2275329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1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1744" y="4365048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chemeClr val="bg1"/>
                </a:solidFill>
              </a:rPr>
              <a:t>理論</a:t>
            </a:r>
            <a:r>
              <a:rPr kumimoji="1" lang="zh-TW" altLang="en-US" sz="3200" dirty="0">
                <a:solidFill>
                  <a:schemeClr val="bg1"/>
                </a:solidFill>
              </a:rPr>
              <a:t>探討與發</a:t>
            </a:r>
            <a:r>
              <a:rPr kumimoji="1" lang="zh-TW" altLang="en-US" sz="3200" dirty="0" smtClean="0">
                <a:solidFill>
                  <a:schemeClr val="bg1"/>
                </a:solidFill>
              </a:rPr>
              <a:t>想</a:t>
            </a:r>
            <a:endParaRPr kumimoji="1"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38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321"/>
            <a:ext cx="12192794" cy="74765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6554292" y="1645920"/>
            <a:ext cx="674031" cy="551217"/>
          </a:xfrm>
          <a:prstGeom prst="straightConnector1">
            <a:avLst/>
          </a:prstGeom>
          <a:ln w="76200">
            <a:solidFill>
              <a:srgbClr val="2CBD94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095476" y="2500056"/>
            <a:ext cx="86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這是</a:t>
            </a:r>
            <a:endParaRPr lang="en-US" altLang="zh-TW" dirty="0" smtClean="0"/>
          </a:p>
        </p:txBody>
      </p:sp>
      <p:sp>
        <p:nvSpPr>
          <p:cNvPr id="23" name="文字方塊 22"/>
          <p:cNvSpPr txBox="1"/>
          <p:nvPr/>
        </p:nvSpPr>
        <p:spPr>
          <a:xfrm>
            <a:off x="8824726" y="2505939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一台　</a:t>
            </a:r>
            <a:endParaRPr lang="en-US" altLang="zh-TW" dirty="0" smtClean="0"/>
          </a:p>
        </p:txBody>
      </p:sp>
      <p:sp>
        <p:nvSpPr>
          <p:cNvPr id="24" name="文字方塊 23"/>
          <p:cNvSpPr txBox="1"/>
          <p:nvPr/>
        </p:nvSpPr>
        <p:spPr>
          <a:xfrm>
            <a:off x="9584855" y="2505939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29" name="文字方塊 28"/>
          <p:cNvSpPr txBox="1"/>
          <p:nvPr/>
        </p:nvSpPr>
        <p:spPr>
          <a:xfrm>
            <a:off x="8095476" y="3143547"/>
            <a:ext cx="1069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那</a:t>
            </a:r>
            <a:r>
              <a:rPr lang="zh-TW" altLang="en-US" dirty="0" smtClean="0"/>
              <a:t>是</a:t>
            </a:r>
            <a:endParaRPr lang="en-US" altLang="zh-TW" dirty="0" smtClean="0"/>
          </a:p>
        </p:txBody>
      </p:sp>
      <p:sp>
        <p:nvSpPr>
          <p:cNvPr id="30" name="文字方塊 29"/>
          <p:cNvSpPr txBox="1"/>
          <p:nvPr/>
        </p:nvSpPr>
        <p:spPr>
          <a:xfrm>
            <a:off x="8824726" y="3128674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一台　</a:t>
            </a:r>
            <a:endParaRPr lang="en-US" altLang="zh-TW" dirty="0" smtClean="0"/>
          </a:p>
        </p:txBody>
      </p:sp>
      <p:sp>
        <p:nvSpPr>
          <p:cNvPr id="31" name="文字方塊 30"/>
          <p:cNvSpPr txBox="1"/>
          <p:nvPr/>
        </p:nvSpPr>
        <p:spPr>
          <a:xfrm>
            <a:off x="9548154" y="3134557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32" name="文字方塊 31"/>
          <p:cNvSpPr txBox="1"/>
          <p:nvPr/>
        </p:nvSpPr>
        <p:spPr>
          <a:xfrm>
            <a:off x="8115176" y="3843737"/>
            <a:ext cx="1069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這是</a:t>
            </a:r>
            <a:endParaRPr lang="en-US" altLang="zh-TW" dirty="0" smtClean="0"/>
          </a:p>
        </p:txBody>
      </p:sp>
      <p:sp>
        <p:nvSpPr>
          <p:cNvPr id="33" name="文字方塊 32"/>
          <p:cNvSpPr txBox="1"/>
          <p:nvPr/>
        </p:nvSpPr>
        <p:spPr>
          <a:xfrm>
            <a:off x="8832702" y="3829340"/>
            <a:ext cx="868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</a:t>
            </a:r>
            <a:r>
              <a:rPr lang="zh-TW" altLang="en-US" dirty="0"/>
              <a:t>的</a:t>
            </a:r>
            <a:r>
              <a:rPr lang="zh-TW" altLang="en-US" dirty="0" smtClean="0"/>
              <a:t>　</a:t>
            </a:r>
            <a:endParaRPr lang="en-US" altLang="zh-TW" dirty="0" smtClean="0"/>
          </a:p>
        </p:txBody>
      </p:sp>
      <p:sp>
        <p:nvSpPr>
          <p:cNvPr id="34" name="文字方塊 33"/>
          <p:cNvSpPr txBox="1"/>
          <p:nvPr/>
        </p:nvSpPr>
        <p:spPr>
          <a:xfrm>
            <a:off x="9548154" y="3820281"/>
            <a:ext cx="122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打字機</a:t>
            </a:r>
            <a:endParaRPr lang="en-US" altLang="zh-TW" dirty="0" smtClean="0"/>
          </a:p>
        </p:txBody>
      </p:sp>
      <p:sp>
        <p:nvSpPr>
          <p:cNvPr id="35" name="文字方塊 34"/>
          <p:cNvSpPr txBox="1"/>
          <p:nvPr/>
        </p:nvSpPr>
        <p:spPr>
          <a:xfrm>
            <a:off x="7567141" y="3239245"/>
            <a:ext cx="114885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2CBD94"/>
                </a:solidFill>
              </a:rPr>
              <a:t>這是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769042" y="3226460"/>
            <a:ext cx="1069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2CBD94"/>
                </a:solidFill>
              </a:rPr>
              <a:t>那</a:t>
            </a:r>
            <a:r>
              <a:rPr lang="zh-TW" altLang="en-US" sz="2800" dirty="0" smtClean="0">
                <a:solidFill>
                  <a:srgbClr val="2CBD94"/>
                </a:solidFill>
              </a:rPr>
              <a:t>是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957927" y="3221658"/>
            <a:ext cx="120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rgbClr val="2CBD94"/>
                </a:solidFill>
              </a:rPr>
              <a:t>我</a:t>
            </a:r>
            <a:r>
              <a:rPr lang="zh-TW" altLang="en-US" sz="2800" dirty="0">
                <a:solidFill>
                  <a:srgbClr val="2CBD94"/>
                </a:solidFill>
              </a:rPr>
              <a:t>的</a:t>
            </a:r>
            <a:r>
              <a:rPr lang="zh-TW" altLang="en-US" sz="2800" dirty="0" smtClean="0">
                <a:solidFill>
                  <a:srgbClr val="2CBD94"/>
                </a:solidFill>
              </a:rPr>
              <a:t>　</a:t>
            </a:r>
            <a:endParaRPr lang="en-US" altLang="zh-TW" sz="2800" dirty="0" smtClean="0">
              <a:solidFill>
                <a:srgbClr val="2CBD94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09905" y="4641820"/>
            <a:ext cx="5076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以不同的角度來做字詞分析</a:t>
            </a:r>
            <a:r>
              <a:rPr lang="zh-TW" altLang="en-US" sz="2800" dirty="0"/>
              <a:t>！</a:t>
            </a:r>
          </a:p>
        </p:txBody>
      </p:sp>
      <p:sp>
        <p:nvSpPr>
          <p:cNvPr id="26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1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4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21" grpId="0"/>
      <p:bldP spid="2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526"/>
            <a:ext cx="12192794" cy="81295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" y="840526"/>
            <a:ext cx="6737696" cy="7350296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879492" y="3755032"/>
            <a:ext cx="792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不同心理位置的情緒變動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我 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=</a:t>
            </a:r>
            <a:r>
              <a:rPr lang="zh-TW" altLang="en-US" sz="2800" dirty="0" smtClean="0"/>
              <a:t> 與自我經驗的貼近程度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認知歷程詞使用的漸增</a:t>
            </a:r>
            <a:endParaRPr lang="en-US" altLang="zh-TW" sz="28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/>
              <a:t>正向情緒詞的漸增，中等負向情緒詞的頻率</a:t>
            </a:r>
            <a:endParaRPr lang="zh-TW" altLang="en-US" sz="2800" dirty="0"/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68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5"/>
            <a:ext cx="12192000" cy="75684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4578" y="820909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理論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發</a:t>
            </a:r>
            <a:r>
              <a:rPr kumimoji="1" lang="zh-TW" altLang="en-US" sz="1800" dirty="0">
                <a:solidFill>
                  <a:schemeClr val="bg1"/>
                </a:solidFill>
              </a:rPr>
              <a:t>想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2" cy="776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文本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rgbClr val="A6A6A6"/>
                </a:solidFill>
              </a:rPr>
              <a:t>字典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430007" y="3246886"/>
            <a:ext cx="1430679" cy="1541929"/>
          </a:xfrm>
          <a:prstGeom prst="ellipse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042422" y="1917831"/>
            <a:ext cx="7968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憂鬱傾向與非憂鬱傾向者的用字差異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79022" y="2646107"/>
            <a:ext cx="7968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800" dirty="0" smtClean="0">
                <a:solidFill>
                  <a:schemeClr val="bg1"/>
                </a:solidFill>
              </a:rPr>
              <a:t>自殺作家</a:t>
            </a:r>
            <a:r>
              <a:rPr lang="en-US" altLang="zh-TW" sz="2800" dirty="0" smtClean="0">
                <a:solidFill>
                  <a:schemeClr val="bg1"/>
                </a:solidFill>
              </a:rPr>
              <a:t>vs.</a:t>
            </a:r>
            <a:r>
              <a:rPr lang="zh-TW" altLang="en-US" sz="2800" dirty="0" smtClean="0">
                <a:solidFill>
                  <a:schemeClr val="bg1"/>
                </a:solidFill>
              </a:rPr>
              <a:t>非自殺作家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779022" y="3672349"/>
            <a:ext cx="79684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bg1"/>
                </a:solidFill>
              </a:rPr>
              <a:t>自殺作家的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「我」頻率是否較高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認知歷程詞的詞是否較少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2800" dirty="0" smtClean="0">
                <a:solidFill>
                  <a:schemeClr val="bg1"/>
                </a:solidFill>
              </a:rPr>
              <a:t>正負向情緒詞的使用頻率差異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919" y="2275329"/>
            <a:ext cx="1711749" cy="1711749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2000" dirty="0">
                <a:solidFill>
                  <a:schemeClr val="bg1"/>
                </a:solidFill>
              </a:rPr>
              <a:t>2</a:t>
            </a:r>
            <a:endParaRPr kumimoji="1" lang="zh-CN" altLang="en-US" sz="1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31381" y="4365048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chemeClr val="bg1"/>
                </a:solidFill>
              </a:rPr>
              <a:t>實際執行過程與問題</a:t>
            </a:r>
            <a:endParaRPr kumimoji="1" lang="en-US" altLang="zh-TW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5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3" y="3603369"/>
            <a:ext cx="12192000" cy="609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383" y="1467497"/>
            <a:ext cx="1856598" cy="2246709"/>
            <a:chOff x="1031383" y="1467497"/>
            <a:chExt cx="1856598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031383" y="1467497"/>
              <a:ext cx="1856598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</a:t>
              </a:r>
              <a:r>
                <a:rPr lang="zh-CN" altLang="en-US" sz="1867" b="1" dirty="0" smtClean="0">
                  <a:solidFill>
                    <a:schemeClr val="bg1"/>
                  </a:solidFill>
                  <a:latin typeface="Century Gothic"/>
                  <a:ea typeface="微软雅黑" charset="0"/>
                </a:rPr>
                <a:t>击处</a:t>
              </a:r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添加标题</a:t>
              </a:r>
            </a:p>
          </p:txBody>
        </p:sp>
      </p:grpSp>
      <p:sp>
        <p:nvSpPr>
          <p:cNvPr id="31" name="椭圆 30"/>
          <p:cNvSpPr/>
          <p:nvPr/>
        </p:nvSpPr>
        <p:spPr>
          <a:xfrm>
            <a:off x="3869698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6" name="组 5"/>
          <p:cNvGrpSpPr/>
          <p:nvPr/>
        </p:nvGrpSpPr>
        <p:grpSpPr>
          <a:xfrm>
            <a:off x="6100051" y="1467497"/>
            <a:ext cx="2095445" cy="2246709"/>
            <a:chOff x="6100051" y="1467497"/>
            <a:chExt cx="2095445" cy="2246709"/>
          </a:xfrm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00051" y="1467497"/>
              <a:ext cx="2095445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点击此处添加标题</a:t>
              </a:r>
            </a:p>
          </p:txBody>
        </p:sp>
      </p:grpSp>
      <p:sp>
        <p:nvSpPr>
          <p:cNvPr id="44" name="椭圆 32"/>
          <p:cNvSpPr/>
          <p:nvPr/>
        </p:nvSpPr>
        <p:spPr>
          <a:xfrm>
            <a:off x="8989210" y="3492533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468" y="313758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 smtClean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 rot="20511562">
            <a:off x="5479185" y="3707313"/>
            <a:ext cx="3743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2CBD94"/>
                </a:solidFill>
              </a:rPr>
              <a:t>Let’s get starting!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  <p:grpSp>
        <p:nvGrpSpPr>
          <p:cNvPr id="25" name="组 6"/>
          <p:cNvGrpSpPr/>
          <p:nvPr/>
        </p:nvGrpSpPr>
        <p:grpSpPr>
          <a:xfrm>
            <a:off x="919303" y="1335286"/>
            <a:ext cx="2604580" cy="2378920"/>
            <a:chOff x="919303" y="1335286"/>
            <a:chExt cx="2604580" cy="2378920"/>
          </a:xfrm>
        </p:grpSpPr>
        <p:sp>
          <p:nvSpPr>
            <p:cNvPr id="26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30" name="任意形状 37"/>
            <p:cNvSpPr/>
            <p:nvPr/>
          </p:nvSpPr>
          <p:spPr>
            <a:xfrm flipV="1">
              <a:off x="919303" y="1335286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28" name="直线连接符 8"/>
            <p:cNvCxnSpPr>
              <a:stCxn id="30" idx="4"/>
              <a:endCxn id="26" idx="0"/>
            </p:cNvCxnSpPr>
            <p:nvPr/>
          </p:nvCxnSpPr>
          <p:spPr>
            <a:xfrm>
              <a:off x="1420778" y="3150431"/>
              <a:ext cx="1" cy="342101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椭圆 30"/>
          <p:cNvSpPr/>
          <p:nvPr/>
        </p:nvSpPr>
        <p:spPr>
          <a:xfrm>
            <a:off x="1309941" y="3490864"/>
            <a:ext cx="221673" cy="22167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08" y="4084433"/>
            <a:ext cx="4083702" cy="2291411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1150141" y="1446634"/>
            <a:ext cx="23737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避免文化差異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避免時代差異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>
                <a:solidFill>
                  <a:schemeClr val="bg1"/>
                </a:solidFill>
              </a:rPr>
              <a:t>網路</a:t>
            </a:r>
            <a:r>
              <a:rPr lang="zh-TW" altLang="en-US" sz="1800" dirty="0" smtClean="0">
                <a:solidFill>
                  <a:schemeClr val="bg1"/>
                </a:solidFill>
              </a:rPr>
              <a:t>可用文本少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1800" dirty="0" smtClean="0">
                <a:solidFill>
                  <a:schemeClr val="bg1"/>
                </a:solidFill>
              </a:rPr>
              <a:t>非小說量少</a:t>
            </a:r>
            <a:endParaRPr lang="en-US" altLang="zh-TW" sz="1800" dirty="0" smtClean="0">
              <a:solidFill>
                <a:schemeClr val="bg1"/>
              </a:solidFill>
            </a:endParaRPr>
          </a:p>
          <a:p>
            <a:r>
              <a:rPr lang="zh-TW" altLang="en-US" sz="1800" dirty="0" smtClean="0">
                <a:solidFill>
                  <a:schemeClr val="bg1"/>
                </a:solidFill>
              </a:rPr>
              <a:t>（但含自傳式小說）</a:t>
            </a:r>
            <a:endParaRPr lang="en-US" altLang="zh-TW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4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5" grpId="0" animBg="1"/>
      <p:bldP spid="3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794" cy="83268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0"/>
            <a:ext cx="12192000" cy="881869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4208" y="830895"/>
            <a:ext cx="893745" cy="60959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37362" y="41776"/>
            <a:ext cx="1088760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大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綱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7237" y="4884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sz="18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>
                    <a:lumMod val="65000"/>
                  </a:schemeClr>
                </a:solidFill>
              </a:rPr>
              <a:t>發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</a:rPr>
              <a:t>想</a:t>
            </a:r>
            <a:endParaRPr kumimoji="1" lang="zh-CN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7916" y="63775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chemeClr val="bg1"/>
                </a:solidFill>
              </a:rPr>
              <a:t>文本</a:t>
            </a:r>
            <a:endParaRPr kumimoji="1" lang="en-US" altLang="zh-TW" sz="1800" dirty="0" smtClean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>
                <a:solidFill>
                  <a:schemeClr val="bg1"/>
                </a:solidFill>
              </a:rPr>
              <a:t>字典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765273"/>
            <a:ext cx="12192794" cy="6027106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869296" y="2284937"/>
            <a:ext cx="34359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自殺作家</a:t>
            </a:r>
            <a:r>
              <a:rPr lang="en-US" altLang="zh-TW" sz="2800" dirty="0" smtClean="0">
                <a:solidFill>
                  <a:schemeClr val="bg1"/>
                </a:solidFill>
              </a:rPr>
              <a:t>4</a:t>
            </a:r>
            <a:r>
              <a:rPr lang="zh-TW" altLang="en-US" sz="2800" dirty="0" smtClean="0">
                <a:solidFill>
                  <a:schemeClr val="bg1"/>
                </a:solidFill>
              </a:rPr>
              <a:t>人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南康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等你到</a:t>
            </a:r>
            <a:r>
              <a:rPr lang="en-US" altLang="zh-TW" sz="2800" dirty="0" smtClean="0">
                <a:solidFill>
                  <a:schemeClr val="bg1"/>
                </a:solidFill>
              </a:rPr>
              <a:t>35</a:t>
            </a:r>
            <a:r>
              <a:rPr lang="zh-TW" altLang="en-US" sz="2800" dirty="0" smtClean="0">
                <a:solidFill>
                  <a:schemeClr val="bg1"/>
                </a:solidFill>
              </a:rPr>
              <a:t>歲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海子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短</a:t>
            </a:r>
            <a:r>
              <a:rPr lang="zh-TW" altLang="en-US" sz="2800" dirty="0" smtClean="0">
                <a:solidFill>
                  <a:schemeClr val="bg1"/>
                </a:solidFill>
              </a:rPr>
              <a:t>詩集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太宰治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人間失格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邱妙津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蒙馬特遺書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173706" y="2284937"/>
            <a:ext cx="34111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TW" altLang="en-US" sz="2800" dirty="0" smtClean="0">
                <a:solidFill>
                  <a:schemeClr val="bg1"/>
                </a:solidFill>
              </a:rPr>
              <a:t>非自殺作家</a:t>
            </a:r>
            <a:r>
              <a:rPr lang="en-US" altLang="zh-TW" sz="2800" dirty="0">
                <a:solidFill>
                  <a:schemeClr val="bg1"/>
                </a:solidFill>
              </a:rPr>
              <a:t>6</a:t>
            </a:r>
            <a:r>
              <a:rPr lang="zh-TW" altLang="en-US" sz="2800" dirty="0" smtClean="0">
                <a:solidFill>
                  <a:schemeClr val="bg1"/>
                </a:solidFill>
              </a:rPr>
              <a:t>人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林海音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竊書記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張愛玲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我的天才夢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陳之藩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熊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陳冠學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田園之秋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琦君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散文集</a:t>
            </a:r>
            <a:endParaRPr lang="en-US" altLang="zh-TW" sz="2800" dirty="0" smtClean="0">
              <a:solidFill>
                <a:schemeClr val="bg1"/>
              </a:solidFill>
            </a:endParaRPr>
          </a:p>
          <a:p>
            <a:r>
              <a:rPr lang="zh-TW" altLang="en-US" sz="2800" dirty="0" smtClean="0">
                <a:solidFill>
                  <a:schemeClr val="bg1"/>
                </a:solidFill>
              </a:rPr>
              <a:t>余光中</a:t>
            </a:r>
            <a:r>
              <a:rPr lang="en-US" altLang="zh-TW" sz="2800" dirty="0" smtClean="0">
                <a:solidFill>
                  <a:schemeClr val="bg1"/>
                </a:solidFill>
              </a:rPr>
              <a:t>—</a:t>
            </a:r>
            <a:r>
              <a:rPr lang="zh-TW" altLang="en-US" sz="2800" dirty="0" smtClean="0">
                <a:solidFill>
                  <a:schemeClr val="bg1"/>
                </a:solidFill>
              </a:rPr>
              <a:t>散文集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本框 11"/>
          <p:cNvSpPr txBox="1"/>
          <p:nvPr/>
        </p:nvSpPr>
        <p:spPr>
          <a:xfrm>
            <a:off x="9288593" y="48844"/>
            <a:ext cx="646331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結果</a:t>
            </a:r>
            <a:endParaRPr kumimoji="1" lang="en-US" altLang="zh-TW" sz="1800" dirty="0" smtClean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sz="1800" dirty="0" smtClean="0">
                <a:solidFill>
                  <a:srgbClr val="A6A6A6"/>
                </a:solidFill>
              </a:rPr>
              <a:t>討</a:t>
            </a:r>
            <a:r>
              <a:rPr kumimoji="1" lang="zh-TW" altLang="en-US" sz="1800" dirty="0">
                <a:solidFill>
                  <a:srgbClr val="A6A6A6"/>
                </a:solidFill>
              </a:rPr>
              <a:t>論</a:t>
            </a:r>
            <a:endParaRPr kumimoji="1" lang="zh-CN" altLang="en-US" sz="18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99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自定义 97">
      <a:dk1>
        <a:srgbClr val="103154"/>
      </a:dk1>
      <a:lt1>
        <a:srgbClr val="FFFFFF"/>
      </a:lt1>
      <a:dk2>
        <a:srgbClr val="FF7F01"/>
      </a:dk2>
      <a:lt2>
        <a:srgbClr val="0096FF"/>
      </a:lt2>
      <a:accent1>
        <a:srgbClr val="00BFC3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dcmitype/"/>
    <ds:schemaRef ds:uri="http://schemas.microsoft.com/sharepoint/v3/field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</TotalTime>
  <Words>897</Words>
  <Application>Microsoft Office PowerPoint</Application>
  <PresentationFormat>自訂</PresentationFormat>
  <Paragraphs>265</Paragraphs>
  <Slides>20</Slides>
  <Notes>14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Christine Lin</cp:lastModifiedBy>
  <cp:revision>155</cp:revision>
  <dcterms:created xsi:type="dcterms:W3CDTF">2010-04-12T23:12:02Z</dcterms:created>
  <dcterms:modified xsi:type="dcterms:W3CDTF">2018-06-21T09:10:33Z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